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0"/>
  </p:notesMasterIdLst>
  <p:sldIdLst>
    <p:sldId id="256" r:id="rId2"/>
    <p:sldId id="352" r:id="rId3"/>
    <p:sldId id="257" r:id="rId4"/>
    <p:sldId id="275" r:id="rId5"/>
    <p:sldId id="353" r:id="rId6"/>
    <p:sldId id="312" r:id="rId7"/>
    <p:sldId id="258" r:id="rId8"/>
    <p:sldId id="347" r:id="rId9"/>
    <p:sldId id="342" r:id="rId10"/>
    <p:sldId id="343" r:id="rId11"/>
    <p:sldId id="344" r:id="rId12"/>
    <p:sldId id="345" r:id="rId13"/>
    <p:sldId id="346" r:id="rId14"/>
    <p:sldId id="328" r:id="rId15"/>
    <p:sldId id="329" r:id="rId16"/>
    <p:sldId id="330" r:id="rId17"/>
    <p:sldId id="314" r:id="rId18"/>
    <p:sldId id="315" r:id="rId19"/>
    <p:sldId id="276" r:id="rId20"/>
    <p:sldId id="313" r:id="rId21"/>
    <p:sldId id="305" r:id="rId22"/>
    <p:sldId id="309" r:id="rId23"/>
    <p:sldId id="310" r:id="rId24"/>
    <p:sldId id="308" r:id="rId25"/>
    <p:sldId id="307" r:id="rId26"/>
    <p:sldId id="306" r:id="rId27"/>
    <p:sldId id="292" r:id="rId28"/>
    <p:sldId id="317" r:id="rId29"/>
    <p:sldId id="321" r:id="rId30"/>
    <p:sldId id="311" r:id="rId31"/>
    <p:sldId id="351" r:id="rId32"/>
    <p:sldId id="316" r:id="rId33"/>
    <p:sldId id="322" r:id="rId34"/>
    <p:sldId id="354" r:id="rId35"/>
    <p:sldId id="379" r:id="rId36"/>
    <p:sldId id="335" r:id="rId37"/>
    <p:sldId id="337" r:id="rId38"/>
    <p:sldId id="380" r:id="rId39"/>
    <p:sldId id="381" r:id="rId40"/>
    <p:sldId id="267" r:id="rId41"/>
    <p:sldId id="320" r:id="rId42"/>
    <p:sldId id="356" r:id="rId43"/>
    <p:sldId id="323" r:id="rId44"/>
    <p:sldId id="324" r:id="rId45"/>
    <p:sldId id="358" r:id="rId46"/>
    <p:sldId id="359" r:id="rId47"/>
    <p:sldId id="360" r:id="rId48"/>
    <p:sldId id="361" r:id="rId49"/>
    <p:sldId id="366" r:id="rId50"/>
    <p:sldId id="367" r:id="rId51"/>
    <p:sldId id="368" r:id="rId52"/>
    <p:sldId id="369" r:id="rId53"/>
    <p:sldId id="362" r:id="rId54"/>
    <p:sldId id="363" r:id="rId55"/>
    <p:sldId id="364" r:id="rId56"/>
    <p:sldId id="365" r:id="rId57"/>
    <p:sldId id="370" r:id="rId58"/>
    <p:sldId id="371" r:id="rId59"/>
    <p:sldId id="372" r:id="rId60"/>
    <p:sldId id="373" r:id="rId61"/>
    <p:sldId id="374" r:id="rId62"/>
    <p:sldId id="375" r:id="rId63"/>
    <p:sldId id="325" r:id="rId64"/>
    <p:sldId id="377" r:id="rId65"/>
    <p:sldId id="378" r:id="rId66"/>
    <p:sldId id="376" r:id="rId67"/>
    <p:sldId id="349" r:id="rId68"/>
    <p:sldId id="27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ạch Nguyễn Bảo" initials="TNB" lastIdx="2" clrIdx="0">
    <p:extLst>
      <p:ext uri="{19B8F6BF-5375-455C-9EA6-DF929625EA0E}">
        <p15:presenceInfo xmlns:p15="http://schemas.microsoft.com/office/powerpoint/2012/main" userId="444adcfd981084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Nhấn mạnh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83662" autoAdjust="0"/>
  </p:normalViewPr>
  <p:slideViewPr>
    <p:cSldViewPr snapToGrid="0">
      <p:cViewPr varScale="1">
        <p:scale>
          <a:sx n="97" d="100"/>
          <a:sy n="97" d="100"/>
        </p:scale>
        <p:origin x="112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62DB1-9BC3-49D4-9298-5601DA6D809E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</dgm:pt>
    <dgm:pt modelId="{238CFA83-BE92-4683-B107-836BFF3C3DB8}">
      <dgm:prSet phldrT="[Text]" custT="1"/>
      <dgm:spPr/>
      <dgm:t>
        <a:bodyPr/>
        <a:lstStyle/>
        <a:p>
          <a:r>
            <a:rPr lang="en-US" sz="2600" b="0" smtClean="0"/>
            <a:t>Build a community site to help Vinaswap members swap and barter skills directly without paying any fees</a:t>
          </a:r>
          <a:endParaRPr lang="en-US" sz="2600" b="0"/>
        </a:p>
      </dgm:t>
    </dgm:pt>
    <dgm:pt modelId="{67ED27FF-CDA7-47B6-94F2-177612C59ADB}" type="parTrans" cxnId="{D4F64002-837F-4818-A967-4C51EE866651}">
      <dgm:prSet/>
      <dgm:spPr/>
      <dgm:t>
        <a:bodyPr/>
        <a:lstStyle/>
        <a:p>
          <a:endParaRPr lang="en-US"/>
        </a:p>
      </dgm:t>
    </dgm:pt>
    <dgm:pt modelId="{DA1B01F1-BD67-41B4-8063-2951F5A140FF}" type="sibTrans" cxnId="{D4F64002-837F-4818-A967-4C51EE866651}">
      <dgm:prSet/>
      <dgm:spPr/>
      <dgm:t>
        <a:bodyPr/>
        <a:lstStyle/>
        <a:p>
          <a:endParaRPr lang="en-US"/>
        </a:p>
      </dgm:t>
    </dgm:pt>
    <dgm:pt modelId="{BCB47C11-C21E-436C-8067-90EAED64370E}">
      <dgm:prSet phldrT="[Text]" custT="1"/>
      <dgm:spPr/>
      <dgm:t>
        <a:bodyPr/>
        <a:lstStyle/>
        <a:p>
          <a:r>
            <a:rPr lang="en-US" sz="2600" b="0" smtClean="0"/>
            <a:t>Duration: 30 weeks</a:t>
          </a:r>
        </a:p>
        <a:p>
          <a:r>
            <a:rPr lang="en-US" sz="2600" b="0" smtClean="0"/>
            <a:t>Expected Start date: 3/10/2016 –End: 29/05/2017</a:t>
          </a:r>
        </a:p>
      </dgm:t>
    </dgm:pt>
    <dgm:pt modelId="{AFFC7C57-D995-45DC-B2F1-F0E19D55B335}" type="parTrans" cxnId="{AC67B66F-F04A-48EE-9B74-CF15EDE35E7F}">
      <dgm:prSet/>
      <dgm:spPr/>
      <dgm:t>
        <a:bodyPr/>
        <a:lstStyle/>
        <a:p>
          <a:endParaRPr lang="en-US"/>
        </a:p>
      </dgm:t>
    </dgm:pt>
    <dgm:pt modelId="{48C11B7F-F552-45A4-A94A-7D50E7CCE48B}" type="sibTrans" cxnId="{AC67B66F-F04A-48EE-9B74-CF15EDE35E7F}">
      <dgm:prSet/>
      <dgm:spPr/>
      <dgm:t>
        <a:bodyPr/>
        <a:lstStyle/>
        <a:p>
          <a:endParaRPr lang="en-US"/>
        </a:p>
      </dgm:t>
    </dgm:pt>
    <dgm:pt modelId="{B93A04ED-281D-4105-AAF1-7DD3CAFC32A2}">
      <dgm:prSet phldrT="[Text]" custT="1"/>
      <dgm:spPr/>
      <dgm:t>
        <a:bodyPr/>
        <a:lstStyle/>
        <a:p>
          <a:r>
            <a:rPr lang="en-US" sz="2600" b="0" i="0" smtClean="0"/>
            <a:t>            The system is developed in Web-based application</a:t>
          </a:r>
          <a:endParaRPr lang="en-US" sz="2600" b="0"/>
        </a:p>
      </dgm:t>
    </dgm:pt>
    <dgm:pt modelId="{0E1DD10A-9667-4ECE-A6DF-C07B3B5C3F52}" type="sibTrans" cxnId="{99C14CD8-3593-4105-9B3A-19E209B3E2B7}">
      <dgm:prSet/>
      <dgm:spPr/>
      <dgm:t>
        <a:bodyPr/>
        <a:lstStyle/>
        <a:p>
          <a:endParaRPr lang="en-US"/>
        </a:p>
      </dgm:t>
    </dgm:pt>
    <dgm:pt modelId="{34521DE6-2819-45FF-AF68-C64DD44317AD}" type="parTrans" cxnId="{99C14CD8-3593-4105-9B3A-19E209B3E2B7}">
      <dgm:prSet/>
      <dgm:spPr/>
      <dgm:t>
        <a:bodyPr/>
        <a:lstStyle/>
        <a:p>
          <a:endParaRPr lang="en-US"/>
        </a:p>
      </dgm:t>
    </dgm:pt>
    <dgm:pt modelId="{81AEF670-F535-4D52-A79A-92B0E3746D0E}" type="pres">
      <dgm:prSet presAssocID="{ED862DB1-9BC3-49D4-9298-5601DA6D809E}" presName="linearFlow" presStyleCnt="0">
        <dgm:presLayoutVars>
          <dgm:dir/>
          <dgm:resizeHandles val="exact"/>
        </dgm:presLayoutVars>
      </dgm:prSet>
      <dgm:spPr/>
    </dgm:pt>
    <dgm:pt modelId="{6947FE27-9059-417C-ADFF-25F31013EA85}" type="pres">
      <dgm:prSet presAssocID="{238CFA83-BE92-4683-B107-836BFF3C3DB8}" presName="composite" presStyleCnt="0"/>
      <dgm:spPr/>
    </dgm:pt>
    <dgm:pt modelId="{C46C18AD-2263-4006-A705-7D15FB61DD0C}" type="pres">
      <dgm:prSet presAssocID="{238CFA83-BE92-4683-B107-836BFF3C3DB8}" presName="imgShp" presStyleLbl="fgImgPlace1" presStyleIdx="0" presStyleCnt="3" custScaleX="151190" custScaleY="119656" custLinFactNeighborX="-52953" custLinFactNeighborY="467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74F4943-C416-40EB-A511-5E283E342C6B}" type="pres">
      <dgm:prSet presAssocID="{238CFA83-BE92-4683-B107-836BFF3C3DB8}" presName="txShp" presStyleLbl="node1" presStyleIdx="0" presStyleCnt="3" custScaleX="130248" custLinFactNeighborX="3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0FC7A-F8C5-4C51-9350-247E2DCE7506}" type="pres">
      <dgm:prSet presAssocID="{DA1B01F1-BD67-41B4-8063-2951F5A140FF}" presName="spacing" presStyleCnt="0"/>
      <dgm:spPr/>
    </dgm:pt>
    <dgm:pt modelId="{E3A376C2-37A7-4AD9-9FF4-9B0D1403B3C7}" type="pres">
      <dgm:prSet presAssocID="{BCB47C11-C21E-436C-8067-90EAED64370E}" presName="composite" presStyleCnt="0"/>
      <dgm:spPr/>
    </dgm:pt>
    <dgm:pt modelId="{2D28DEE1-929B-4FFA-9D15-22D778ED0310}" type="pres">
      <dgm:prSet presAssocID="{BCB47C11-C21E-436C-8067-90EAED64370E}" presName="imgShp" presStyleLbl="fgImgPlace1" presStyleIdx="1" presStyleCnt="3" custScaleX="168581" custScaleY="128396" custLinFactNeighborX="-53665" custLinFactNeighborY="-345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674820E-3D0B-4C4A-A8E1-F3234AED6547}" type="pres">
      <dgm:prSet presAssocID="{BCB47C11-C21E-436C-8067-90EAED64370E}" presName="txShp" presStyleLbl="node1" presStyleIdx="1" presStyleCnt="3" custScaleX="133190" custLinFactNeighborX="2035" custLinFactNeighborY="51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73D3D-B984-4795-8968-6E626FDFB852}" type="pres">
      <dgm:prSet presAssocID="{48C11B7F-F552-45A4-A94A-7D50E7CCE48B}" presName="spacing" presStyleCnt="0"/>
      <dgm:spPr/>
    </dgm:pt>
    <dgm:pt modelId="{0D31E357-A6DF-4AC1-9249-6E61AE7171D7}" type="pres">
      <dgm:prSet presAssocID="{B93A04ED-281D-4105-AAF1-7DD3CAFC32A2}" presName="composite" presStyleCnt="0"/>
      <dgm:spPr/>
    </dgm:pt>
    <dgm:pt modelId="{A81ADE01-5CB0-41C8-A658-E68F526221B6}" type="pres">
      <dgm:prSet presAssocID="{B93A04ED-281D-4105-AAF1-7DD3CAFC32A2}" presName="imgShp" presStyleLbl="fgImgPlace1" presStyleIdx="2" presStyleCnt="3" custScaleX="175128" custScaleY="121036" custLinFactNeighborX="-47938" custLinFactNeighborY="-322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203F92A-BD08-4B36-82B0-4D18F7AEF68D}" type="pres">
      <dgm:prSet presAssocID="{B93A04ED-281D-4105-AAF1-7DD3CAFC32A2}" presName="txShp" presStyleLbl="node1" presStyleIdx="2" presStyleCnt="3" custScaleX="1372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826390-A0BE-4A06-B7A5-2F5548985BD1}" type="presOf" srcId="{B93A04ED-281D-4105-AAF1-7DD3CAFC32A2}" destId="{A203F92A-BD08-4B36-82B0-4D18F7AEF68D}" srcOrd="0" destOrd="0" presId="urn:microsoft.com/office/officeart/2005/8/layout/vList3"/>
    <dgm:cxn modelId="{8B5BED17-5078-4AFF-863E-18206B8AABB0}" type="presOf" srcId="{BCB47C11-C21E-436C-8067-90EAED64370E}" destId="{C674820E-3D0B-4C4A-A8E1-F3234AED6547}" srcOrd="0" destOrd="0" presId="urn:microsoft.com/office/officeart/2005/8/layout/vList3"/>
    <dgm:cxn modelId="{33B816A1-D2B6-440D-A164-9F39F20C35E3}" type="presOf" srcId="{238CFA83-BE92-4683-B107-836BFF3C3DB8}" destId="{974F4943-C416-40EB-A511-5E283E342C6B}" srcOrd="0" destOrd="0" presId="urn:microsoft.com/office/officeart/2005/8/layout/vList3"/>
    <dgm:cxn modelId="{D4F64002-837F-4818-A967-4C51EE866651}" srcId="{ED862DB1-9BC3-49D4-9298-5601DA6D809E}" destId="{238CFA83-BE92-4683-B107-836BFF3C3DB8}" srcOrd="0" destOrd="0" parTransId="{67ED27FF-CDA7-47B6-94F2-177612C59ADB}" sibTransId="{DA1B01F1-BD67-41B4-8063-2951F5A140FF}"/>
    <dgm:cxn modelId="{4D9A4902-90AE-4BD4-A68B-D7B84D4707B2}" type="presOf" srcId="{ED862DB1-9BC3-49D4-9298-5601DA6D809E}" destId="{81AEF670-F535-4D52-A79A-92B0E3746D0E}" srcOrd="0" destOrd="0" presId="urn:microsoft.com/office/officeart/2005/8/layout/vList3"/>
    <dgm:cxn modelId="{AC67B66F-F04A-48EE-9B74-CF15EDE35E7F}" srcId="{ED862DB1-9BC3-49D4-9298-5601DA6D809E}" destId="{BCB47C11-C21E-436C-8067-90EAED64370E}" srcOrd="1" destOrd="0" parTransId="{AFFC7C57-D995-45DC-B2F1-F0E19D55B335}" sibTransId="{48C11B7F-F552-45A4-A94A-7D50E7CCE48B}"/>
    <dgm:cxn modelId="{99C14CD8-3593-4105-9B3A-19E209B3E2B7}" srcId="{ED862DB1-9BC3-49D4-9298-5601DA6D809E}" destId="{B93A04ED-281D-4105-AAF1-7DD3CAFC32A2}" srcOrd="2" destOrd="0" parTransId="{34521DE6-2819-45FF-AF68-C64DD44317AD}" sibTransId="{0E1DD10A-9667-4ECE-A6DF-C07B3B5C3F52}"/>
    <dgm:cxn modelId="{77179084-DE84-4D77-900C-7A5A6C227A90}" type="presParOf" srcId="{81AEF670-F535-4D52-A79A-92B0E3746D0E}" destId="{6947FE27-9059-417C-ADFF-25F31013EA85}" srcOrd="0" destOrd="0" presId="urn:microsoft.com/office/officeart/2005/8/layout/vList3"/>
    <dgm:cxn modelId="{6F3D1B1E-0A43-4302-B094-4D395392FB4F}" type="presParOf" srcId="{6947FE27-9059-417C-ADFF-25F31013EA85}" destId="{C46C18AD-2263-4006-A705-7D15FB61DD0C}" srcOrd="0" destOrd="0" presId="urn:microsoft.com/office/officeart/2005/8/layout/vList3"/>
    <dgm:cxn modelId="{A8BB0468-70C9-49FF-BC69-9484F3A78BED}" type="presParOf" srcId="{6947FE27-9059-417C-ADFF-25F31013EA85}" destId="{974F4943-C416-40EB-A511-5E283E342C6B}" srcOrd="1" destOrd="0" presId="urn:microsoft.com/office/officeart/2005/8/layout/vList3"/>
    <dgm:cxn modelId="{551B8DA3-481E-4086-A8DF-AD2CA0CA08AF}" type="presParOf" srcId="{81AEF670-F535-4D52-A79A-92B0E3746D0E}" destId="{6980FC7A-F8C5-4C51-9350-247E2DCE7506}" srcOrd="1" destOrd="0" presId="urn:microsoft.com/office/officeart/2005/8/layout/vList3"/>
    <dgm:cxn modelId="{EB9F9F0E-4B5F-45F9-9FEF-57D924D7A1FE}" type="presParOf" srcId="{81AEF670-F535-4D52-A79A-92B0E3746D0E}" destId="{E3A376C2-37A7-4AD9-9FF4-9B0D1403B3C7}" srcOrd="2" destOrd="0" presId="urn:microsoft.com/office/officeart/2005/8/layout/vList3"/>
    <dgm:cxn modelId="{B9DC46D0-DCE5-476E-A83A-DAAA96DB9C40}" type="presParOf" srcId="{E3A376C2-37A7-4AD9-9FF4-9B0D1403B3C7}" destId="{2D28DEE1-929B-4FFA-9D15-22D778ED0310}" srcOrd="0" destOrd="0" presId="urn:microsoft.com/office/officeart/2005/8/layout/vList3"/>
    <dgm:cxn modelId="{017F707A-8CEE-4A1A-8A79-B282117DB0CC}" type="presParOf" srcId="{E3A376C2-37A7-4AD9-9FF4-9B0D1403B3C7}" destId="{C674820E-3D0B-4C4A-A8E1-F3234AED6547}" srcOrd="1" destOrd="0" presId="urn:microsoft.com/office/officeart/2005/8/layout/vList3"/>
    <dgm:cxn modelId="{0EAF83DF-74AF-44E1-AFFC-5FF25A1D5740}" type="presParOf" srcId="{81AEF670-F535-4D52-A79A-92B0E3746D0E}" destId="{80073D3D-B984-4795-8968-6E626FDFB852}" srcOrd="3" destOrd="0" presId="urn:microsoft.com/office/officeart/2005/8/layout/vList3"/>
    <dgm:cxn modelId="{B298AD60-9120-4208-8E63-8856092F47FC}" type="presParOf" srcId="{81AEF670-F535-4D52-A79A-92B0E3746D0E}" destId="{0D31E357-A6DF-4AC1-9249-6E61AE7171D7}" srcOrd="4" destOrd="0" presId="urn:microsoft.com/office/officeart/2005/8/layout/vList3"/>
    <dgm:cxn modelId="{94C0C1EF-B8FF-4D69-BA37-1952343FA76E}" type="presParOf" srcId="{0D31E357-A6DF-4AC1-9249-6E61AE7171D7}" destId="{A81ADE01-5CB0-41C8-A658-E68F526221B6}" srcOrd="0" destOrd="0" presId="urn:microsoft.com/office/officeart/2005/8/layout/vList3"/>
    <dgm:cxn modelId="{2EA12FE1-F973-4506-9F23-8AE0CE9E9B93}" type="presParOf" srcId="{0D31E357-A6DF-4AC1-9249-6E61AE7171D7}" destId="{A203F92A-BD08-4B36-82B0-4D18F7AEF6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7584EA-E01E-44D2-B166-031C0228D2B7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BCE6E683-709A-4AC2-A7F6-1C0B2C772964}">
      <dgm:prSet phldrT="[Text]" custT="1"/>
      <dgm:spPr/>
      <dgm:t>
        <a:bodyPr/>
        <a:lstStyle/>
        <a:p>
          <a:r>
            <a:rPr lang="en-US" sz="4000" smtClean="0"/>
            <a:t>6</a:t>
          </a:r>
          <a:r>
            <a:rPr lang="en-US" sz="2800" smtClean="0"/>
            <a:t> Quality Attributes</a:t>
          </a:r>
          <a:endParaRPr lang="en-US" sz="2800"/>
        </a:p>
      </dgm:t>
    </dgm:pt>
    <dgm:pt modelId="{E5998FA1-2FB3-438F-9E65-5F2FB5979E4E}" type="parTrans" cxnId="{3EBB65E4-3EEE-49D9-8501-2E8D2E70D12E}">
      <dgm:prSet/>
      <dgm:spPr/>
      <dgm:t>
        <a:bodyPr/>
        <a:lstStyle/>
        <a:p>
          <a:endParaRPr lang="en-US"/>
        </a:p>
      </dgm:t>
    </dgm:pt>
    <dgm:pt modelId="{A58BCA97-F169-45B4-8B68-E4059776AA0C}" type="sibTrans" cxnId="{3EBB65E4-3EEE-49D9-8501-2E8D2E70D12E}">
      <dgm:prSet/>
      <dgm:spPr/>
      <dgm:t>
        <a:bodyPr/>
        <a:lstStyle/>
        <a:p>
          <a:endParaRPr lang="en-US"/>
        </a:p>
      </dgm:t>
    </dgm:pt>
    <dgm:pt modelId="{22EBC3F8-452A-4BDC-AC95-E0DF708ADDD6}">
      <dgm:prSet phldrT="[Text]" custT="1"/>
      <dgm:spPr/>
      <dgm:t>
        <a:bodyPr/>
        <a:lstStyle/>
        <a:p>
          <a:r>
            <a:rPr lang="en-US" sz="4500" smtClean="0"/>
            <a:t>31</a:t>
          </a:r>
          <a:r>
            <a:rPr lang="en-US" sz="2300" smtClean="0"/>
            <a:t> Funtional Requirements</a:t>
          </a:r>
          <a:endParaRPr lang="en-US" sz="2300"/>
        </a:p>
      </dgm:t>
    </dgm:pt>
    <dgm:pt modelId="{ED8B90FE-9CB2-48B8-9F36-76F3A86697F9}" type="parTrans" cxnId="{3DEDFAA0-A79C-4CA8-B0B1-3B9E2E14FBDA}">
      <dgm:prSet/>
      <dgm:spPr/>
      <dgm:t>
        <a:bodyPr/>
        <a:lstStyle/>
        <a:p>
          <a:endParaRPr lang="en-US"/>
        </a:p>
      </dgm:t>
    </dgm:pt>
    <dgm:pt modelId="{4F4C85AE-B067-450F-A224-34B944074A07}" type="sibTrans" cxnId="{3DEDFAA0-A79C-4CA8-B0B1-3B9E2E14FBDA}">
      <dgm:prSet/>
      <dgm:spPr/>
      <dgm:t>
        <a:bodyPr/>
        <a:lstStyle/>
        <a:p>
          <a:endParaRPr lang="en-US"/>
        </a:p>
      </dgm:t>
    </dgm:pt>
    <dgm:pt modelId="{6D127464-3469-4B12-878A-779D133130EC}">
      <dgm:prSet phldrT="[Text]" custT="1"/>
      <dgm:spPr/>
      <dgm:t>
        <a:bodyPr/>
        <a:lstStyle/>
        <a:p>
          <a:r>
            <a:rPr lang="en-US" sz="4000" smtClean="0"/>
            <a:t>4</a:t>
          </a:r>
          <a:r>
            <a:rPr lang="en-US" sz="2300" smtClean="0"/>
            <a:t> Constraints</a:t>
          </a:r>
        </a:p>
        <a:p>
          <a:r>
            <a:rPr lang="en-US" sz="3500" smtClean="0"/>
            <a:t>1</a:t>
          </a:r>
          <a:r>
            <a:rPr lang="en-US" sz="2300" smtClean="0"/>
            <a:t> Business/ </a:t>
          </a:r>
          <a:r>
            <a:rPr lang="en-US" sz="3000" smtClean="0"/>
            <a:t>3</a:t>
          </a:r>
          <a:r>
            <a:rPr lang="en-US" sz="2300" smtClean="0"/>
            <a:t> Technical</a:t>
          </a:r>
          <a:endParaRPr lang="en-US" sz="2300"/>
        </a:p>
      </dgm:t>
    </dgm:pt>
    <dgm:pt modelId="{F6C2D339-0CE6-4EBE-9EB8-A7AB4E0B92D6}" type="parTrans" cxnId="{BF2FB19E-257F-4C69-8A79-AD45ACFB3A79}">
      <dgm:prSet/>
      <dgm:spPr/>
      <dgm:t>
        <a:bodyPr/>
        <a:lstStyle/>
        <a:p>
          <a:endParaRPr lang="en-US"/>
        </a:p>
      </dgm:t>
    </dgm:pt>
    <dgm:pt modelId="{86AB45D0-8A55-4788-A16D-E06567534495}" type="sibTrans" cxnId="{BF2FB19E-257F-4C69-8A79-AD45ACFB3A79}">
      <dgm:prSet/>
      <dgm:spPr/>
      <dgm:t>
        <a:bodyPr/>
        <a:lstStyle/>
        <a:p>
          <a:endParaRPr lang="en-US"/>
        </a:p>
      </dgm:t>
    </dgm:pt>
    <dgm:pt modelId="{1A304189-D820-4977-9138-25F5CB963273}" type="pres">
      <dgm:prSet presAssocID="{327584EA-E01E-44D2-B166-031C0228D2B7}" presName="compositeShape" presStyleCnt="0">
        <dgm:presLayoutVars>
          <dgm:chMax val="7"/>
          <dgm:dir/>
          <dgm:resizeHandles val="exact"/>
        </dgm:presLayoutVars>
      </dgm:prSet>
      <dgm:spPr/>
    </dgm:pt>
    <dgm:pt modelId="{4A5032AE-C79B-46F4-B596-DE5B60F9F883}" type="pres">
      <dgm:prSet presAssocID="{327584EA-E01E-44D2-B166-031C0228D2B7}" presName="wedge1" presStyleLbl="node1" presStyleIdx="0" presStyleCnt="3"/>
      <dgm:spPr/>
      <dgm:t>
        <a:bodyPr/>
        <a:lstStyle/>
        <a:p>
          <a:endParaRPr lang="en-US"/>
        </a:p>
      </dgm:t>
    </dgm:pt>
    <dgm:pt modelId="{0BE17600-BDDD-448F-A9A0-8E1F256B09B2}" type="pres">
      <dgm:prSet presAssocID="{327584EA-E01E-44D2-B166-031C0228D2B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19AC0-33CE-44B8-80D8-120E8740632F}" type="pres">
      <dgm:prSet presAssocID="{327584EA-E01E-44D2-B166-031C0228D2B7}" presName="wedge2" presStyleLbl="node1" presStyleIdx="1" presStyleCnt="3"/>
      <dgm:spPr/>
      <dgm:t>
        <a:bodyPr/>
        <a:lstStyle/>
        <a:p>
          <a:endParaRPr lang="en-US"/>
        </a:p>
      </dgm:t>
    </dgm:pt>
    <dgm:pt modelId="{8542F12C-1DFD-4927-B40F-1D4C96C83983}" type="pres">
      <dgm:prSet presAssocID="{327584EA-E01E-44D2-B166-031C0228D2B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5CC82-1BBB-4888-A87C-BBDFC3FD63DE}" type="pres">
      <dgm:prSet presAssocID="{327584EA-E01E-44D2-B166-031C0228D2B7}" presName="wedge3" presStyleLbl="node1" presStyleIdx="2" presStyleCnt="3"/>
      <dgm:spPr/>
      <dgm:t>
        <a:bodyPr/>
        <a:lstStyle/>
        <a:p>
          <a:endParaRPr lang="en-US"/>
        </a:p>
      </dgm:t>
    </dgm:pt>
    <dgm:pt modelId="{31CB98ED-1BFB-4A14-B506-018B65739242}" type="pres">
      <dgm:prSet presAssocID="{327584EA-E01E-44D2-B166-031C0228D2B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FB19E-257F-4C69-8A79-AD45ACFB3A79}" srcId="{327584EA-E01E-44D2-B166-031C0228D2B7}" destId="{6D127464-3469-4B12-878A-779D133130EC}" srcOrd="2" destOrd="0" parTransId="{F6C2D339-0CE6-4EBE-9EB8-A7AB4E0B92D6}" sibTransId="{86AB45D0-8A55-4788-A16D-E06567534495}"/>
    <dgm:cxn modelId="{6CF81F7F-B2D7-4A06-A951-1EE6F82253F5}" type="presOf" srcId="{BCE6E683-709A-4AC2-A7F6-1C0B2C772964}" destId="{4A5032AE-C79B-46F4-B596-DE5B60F9F883}" srcOrd="0" destOrd="0" presId="urn:microsoft.com/office/officeart/2005/8/layout/chart3"/>
    <dgm:cxn modelId="{C0086A9A-76E2-479F-8811-382A9A6BBA57}" type="presOf" srcId="{22EBC3F8-452A-4BDC-AC95-E0DF708ADDD6}" destId="{8542F12C-1DFD-4927-B40F-1D4C96C83983}" srcOrd="1" destOrd="0" presId="urn:microsoft.com/office/officeart/2005/8/layout/chart3"/>
    <dgm:cxn modelId="{9714FB24-11C8-4DC1-B55D-264047DED8A5}" type="presOf" srcId="{6D127464-3469-4B12-878A-779D133130EC}" destId="{FBA5CC82-1BBB-4888-A87C-BBDFC3FD63DE}" srcOrd="0" destOrd="0" presId="urn:microsoft.com/office/officeart/2005/8/layout/chart3"/>
    <dgm:cxn modelId="{6F7CC262-FB30-4233-AD16-440D63C21A53}" type="presOf" srcId="{327584EA-E01E-44D2-B166-031C0228D2B7}" destId="{1A304189-D820-4977-9138-25F5CB963273}" srcOrd="0" destOrd="0" presId="urn:microsoft.com/office/officeart/2005/8/layout/chart3"/>
    <dgm:cxn modelId="{3EBB65E4-3EEE-49D9-8501-2E8D2E70D12E}" srcId="{327584EA-E01E-44D2-B166-031C0228D2B7}" destId="{BCE6E683-709A-4AC2-A7F6-1C0B2C772964}" srcOrd="0" destOrd="0" parTransId="{E5998FA1-2FB3-438F-9E65-5F2FB5979E4E}" sibTransId="{A58BCA97-F169-45B4-8B68-E4059776AA0C}"/>
    <dgm:cxn modelId="{F5AC6190-2A2C-477D-AD8E-4FBF9D04BCF4}" type="presOf" srcId="{6D127464-3469-4B12-878A-779D133130EC}" destId="{31CB98ED-1BFB-4A14-B506-018B65739242}" srcOrd="1" destOrd="0" presId="urn:microsoft.com/office/officeart/2005/8/layout/chart3"/>
    <dgm:cxn modelId="{E96B4581-8602-4786-A41A-9CBAF3C0A106}" type="presOf" srcId="{22EBC3F8-452A-4BDC-AC95-E0DF708ADDD6}" destId="{07719AC0-33CE-44B8-80D8-120E8740632F}" srcOrd="0" destOrd="0" presId="urn:microsoft.com/office/officeart/2005/8/layout/chart3"/>
    <dgm:cxn modelId="{3DEDFAA0-A79C-4CA8-B0B1-3B9E2E14FBDA}" srcId="{327584EA-E01E-44D2-B166-031C0228D2B7}" destId="{22EBC3F8-452A-4BDC-AC95-E0DF708ADDD6}" srcOrd="1" destOrd="0" parTransId="{ED8B90FE-9CB2-48B8-9F36-76F3A86697F9}" sibTransId="{4F4C85AE-B067-450F-A224-34B944074A07}"/>
    <dgm:cxn modelId="{1F47FC13-32D9-40EA-9035-753D545CF9E6}" type="presOf" srcId="{BCE6E683-709A-4AC2-A7F6-1C0B2C772964}" destId="{0BE17600-BDDD-448F-A9A0-8E1F256B09B2}" srcOrd="1" destOrd="0" presId="urn:microsoft.com/office/officeart/2005/8/layout/chart3"/>
    <dgm:cxn modelId="{E9028389-3F76-49F9-9A23-5274D9906193}" type="presParOf" srcId="{1A304189-D820-4977-9138-25F5CB963273}" destId="{4A5032AE-C79B-46F4-B596-DE5B60F9F883}" srcOrd="0" destOrd="0" presId="urn:microsoft.com/office/officeart/2005/8/layout/chart3"/>
    <dgm:cxn modelId="{47D2CDB9-0DD9-4B61-AAE4-A14D6842A1DB}" type="presParOf" srcId="{1A304189-D820-4977-9138-25F5CB963273}" destId="{0BE17600-BDDD-448F-A9A0-8E1F256B09B2}" srcOrd="1" destOrd="0" presId="urn:microsoft.com/office/officeart/2005/8/layout/chart3"/>
    <dgm:cxn modelId="{F7D9938B-D5A1-407E-8664-F375E42FB7DF}" type="presParOf" srcId="{1A304189-D820-4977-9138-25F5CB963273}" destId="{07719AC0-33CE-44B8-80D8-120E8740632F}" srcOrd="2" destOrd="0" presId="urn:microsoft.com/office/officeart/2005/8/layout/chart3"/>
    <dgm:cxn modelId="{EF1C2A17-F9AD-4509-B97D-EC93B7BB6834}" type="presParOf" srcId="{1A304189-D820-4977-9138-25F5CB963273}" destId="{8542F12C-1DFD-4927-B40F-1D4C96C83983}" srcOrd="3" destOrd="0" presId="urn:microsoft.com/office/officeart/2005/8/layout/chart3"/>
    <dgm:cxn modelId="{FD9C76DD-006F-48F7-8597-00A9277BD59D}" type="presParOf" srcId="{1A304189-D820-4977-9138-25F5CB963273}" destId="{FBA5CC82-1BBB-4888-A87C-BBDFC3FD63DE}" srcOrd="4" destOrd="0" presId="urn:microsoft.com/office/officeart/2005/8/layout/chart3"/>
    <dgm:cxn modelId="{45632333-41E5-4CE3-B77D-8FAD007376FE}" type="presParOf" srcId="{1A304189-D820-4977-9138-25F5CB963273}" destId="{31CB98ED-1BFB-4A14-B506-018B65739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F4943-C416-40EB-A511-5E283E342C6B}">
      <dsp:nvSpPr>
        <dsp:cNvPr id="0" name=""/>
        <dsp:cNvSpPr/>
      </dsp:nvSpPr>
      <dsp:spPr>
        <a:xfrm rot="10800000">
          <a:off x="1068756" y="103653"/>
          <a:ext cx="9937444" cy="105283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270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smtClean="0"/>
            <a:t>Build a community site to help Vinaswap members swap and barter skills directly without paying any fees</a:t>
          </a:r>
          <a:endParaRPr lang="en-US" sz="2600" b="0" kern="1200"/>
        </a:p>
      </dsp:txBody>
      <dsp:txXfrm rot="10800000">
        <a:off x="1331964" y="103653"/>
        <a:ext cx="9674236" cy="1052833"/>
      </dsp:txXfrm>
    </dsp:sp>
    <dsp:sp modelId="{C46C18AD-2263-4006-A705-7D15FB61DD0C}">
      <dsp:nvSpPr>
        <dsp:cNvPr id="0" name=""/>
        <dsp:cNvSpPr/>
      </dsp:nvSpPr>
      <dsp:spPr>
        <a:xfrm>
          <a:off x="568353" y="49443"/>
          <a:ext cx="1591779" cy="125977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74820E-3D0B-4C4A-A8E1-F3234AED6547}">
      <dsp:nvSpPr>
        <dsp:cNvPr id="0" name=""/>
        <dsp:cNvSpPr/>
      </dsp:nvSpPr>
      <dsp:spPr>
        <a:xfrm rot="10800000">
          <a:off x="810875" y="1772138"/>
          <a:ext cx="10161907" cy="105283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270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smtClean="0"/>
            <a:t>Duration: 30 weeks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smtClean="0"/>
            <a:t>Expected Start date: 3/10/2016 –End: 29/05/2017</a:t>
          </a:r>
        </a:p>
      </dsp:txBody>
      <dsp:txXfrm rot="10800000">
        <a:off x="1074083" y="1772138"/>
        <a:ext cx="9898699" cy="1052833"/>
      </dsp:txXfrm>
    </dsp:sp>
    <dsp:sp modelId="{2D28DEE1-929B-4FFA-9D15-22D778ED0310}">
      <dsp:nvSpPr>
        <dsp:cNvPr id="0" name=""/>
        <dsp:cNvSpPr/>
      </dsp:nvSpPr>
      <dsp:spPr>
        <a:xfrm>
          <a:off x="469307" y="1531955"/>
          <a:ext cx="1774877" cy="135179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03F92A-BD08-4B36-82B0-4D18F7AEF68D}">
      <dsp:nvSpPr>
        <dsp:cNvPr id="0" name=""/>
        <dsp:cNvSpPr/>
      </dsp:nvSpPr>
      <dsp:spPr>
        <a:xfrm rot="10800000">
          <a:off x="500349" y="3339235"/>
          <a:ext cx="10472433" cy="105283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270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smtClean="0"/>
            <a:t>            The system is developed in Web-based application</a:t>
          </a:r>
          <a:endParaRPr lang="en-US" sz="2600" b="0" kern="1200"/>
        </a:p>
      </dsp:txBody>
      <dsp:txXfrm rot="10800000">
        <a:off x="763557" y="3339235"/>
        <a:ext cx="10209225" cy="1052833"/>
      </dsp:txXfrm>
    </dsp:sp>
    <dsp:sp modelId="{A81ADE01-5CB0-41C8-A658-E68F526221B6}">
      <dsp:nvSpPr>
        <dsp:cNvPr id="0" name=""/>
        <dsp:cNvSpPr/>
      </dsp:nvSpPr>
      <dsp:spPr>
        <a:xfrm>
          <a:off x="495139" y="3194596"/>
          <a:ext cx="1843806" cy="1274307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1A73A-EF1A-4F60-B56C-943869003136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706D8-5DD3-4A6C-89EB-7DA65B6B9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4f0ZO5BAdo4N1lib3NGa3hFa0k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9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8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business</a:t>
            </a:r>
            <a:r>
              <a:rPr lang="en-US" baseline="0" smtClean="0"/>
              <a:t> model canvas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2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2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Team 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Development process establishing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Strategic and tactical project  plan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Define basic assessment for risk management and product/system feasibility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53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S.M.A.R.T</a:t>
            </a:r>
            <a:r>
              <a:rPr lang="en-US" baseline="0" smtClean="0"/>
              <a:t> GOALS: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S.M.A.R.T</a:t>
            </a:r>
            <a:r>
              <a:rPr lang="en-US" baseline="0" smtClean="0"/>
              <a:t> GOALS: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01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>
                <a:hlinkClick r:id="rId3"/>
              </a:rPr>
              <a:t>Team Policy</a:t>
            </a:r>
            <a:endParaRPr lang="en-US" sz="1200" smtClean="0"/>
          </a:p>
          <a:p>
            <a:pPr marL="800100" lvl="1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Commitment</a:t>
            </a:r>
          </a:p>
          <a:p>
            <a:pPr marL="800100" lvl="1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Communication</a:t>
            </a:r>
          </a:p>
          <a:p>
            <a:pPr marL="800100" lvl="1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Reward</a:t>
            </a:r>
          </a:p>
          <a:p>
            <a:pPr marL="800100" lvl="1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Succeed</a:t>
            </a:r>
          </a:p>
          <a:p>
            <a:pPr marL="342900" indent="-342900" fontAlgn="base">
              <a:buClr>
                <a:srgbClr val="E55D09"/>
              </a:buClr>
              <a:buFont typeface="Wingdings" pitchFamily="2" charset="2"/>
              <a:buChar char="v"/>
            </a:pPr>
            <a:endParaRPr lang="en-US" sz="1200" smtClean="0"/>
          </a:p>
          <a:p>
            <a:pPr marL="342900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Team Communication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More information in team communication</a:t>
            </a:r>
            <a:br>
              <a:rPr lang="en-US" smtClean="0"/>
            </a:b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5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6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20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9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Team 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Development process establishing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Strategic and tactical project  plan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Define basic assessment for risk management and product/system feasibility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44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9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Milestone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Milestone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3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82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34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247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69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18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2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40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40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4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0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07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00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69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6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0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things( skills, services, goods)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2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2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9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 smtClean="0"/>
              <a:t>Bấm &amp; sửa kiểu phụ đề của Bản chính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9337-702F-43F4-87B8-78DDA24CDE57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96559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F96C-762A-4694-80D9-99E5426FA16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70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CCB4-291C-47A2-B6B6-66A7948B2EF7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121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4175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97E6-9338-4D6F-A9D3-4BCEF4264889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0674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47AA5-050B-407B-9BA0-8D71D4F0643F}" type="datetime1">
              <a:rPr lang="en-US" smtClean="0"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517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565B-0071-4E37-B4D1-DCD06B182C7C}" type="datetime1">
              <a:rPr lang="en-US" smtClean="0"/>
              <a:t>5/29/2017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913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388A-10FE-4EDC-BF15-10EA19EAF3E1}" type="datetime1">
              <a:rPr lang="en-US" smtClean="0"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6537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09E1-3F57-4B20-B05D-1B7A2063C5C7}" type="datetime1">
              <a:rPr lang="en-US" smtClean="0"/>
              <a:t>5/29/2017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470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D7D838-439F-4E4F-A39E-707767228E3F}" type="datetime1">
              <a:rPr lang="en-US" smtClean="0"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1323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smtClean="0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CB47-85CD-4177-AD8C-5DA2A333872F}" type="datetime1">
              <a:rPr lang="en-US" smtClean="0"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1178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5FFB80-0B20-46B0-AA62-F2ED338D15FD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27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enthaoxhnv@gmail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odinhhieu@vanlanguni.edu.v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.thach511@gmail.com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mailto:b.thach511@gmail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nguyenhoangnamphuong2110@gmail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ndq.quang511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hunteratthenight@gmai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vietdang.2509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nguyenhuutai1995k19t01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EOMP #3 PRESENTATION</a:t>
            </a:r>
            <a:endParaRPr lang="en-US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Team: Imagineers</a:t>
            </a:r>
          </a:p>
          <a:p>
            <a:r>
              <a:rPr lang="en-US" smtClean="0"/>
              <a:t>Customer: mrs.thao to</a:t>
            </a:r>
          </a:p>
          <a:p>
            <a:r>
              <a:rPr lang="en-US" smtClean="0"/>
              <a:t>MENTOR: Mr.Hieu To</a:t>
            </a:r>
          </a:p>
          <a:p>
            <a:endParaRPr lang="en-US"/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291" y="264665"/>
            <a:ext cx="604900" cy="66965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284605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Stakeholders-Customer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10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2565"/>
              </p:ext>
            </p:extLst>
          </p:nvPr>
        </p:nvGraphicFramePr>
        <p:xfrm>
          <a:off x="1154083" y="1845735"/>
          <a:ext cx="10001598" cy="4421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799"/>
                <a:gridCol w="5000799"/>
              </a:tblGrid>
              <a:tr h="397866">
                <a:tc>
                  <a:txBody>
                    <a:bodyPr/>
                    <a:lstStyle/>
                    <a:p>
                      <a:r>
                        <a:rPr lang="en-US" smtClean="0"/>
                        <a:t>CUSTOMER: MS. THAO 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INFORMATION</a:t>
                      </a:r>
                      <a:endParaRPr lang="en-US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FULL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TO THI THU THAO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D.O.B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18/06/1985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JOB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Free</a:t>
                      </a:r>
                      <a:r>
                        <a:rPr lang="en-US" sz="2400" baseline="0" smtClean="0"/>
                        <a:t>lance English tutor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ROLE IN PROJECT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CUSTOMER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CELLPHONE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0909144022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EMAIL</a:t>
                      </a:r>
                      <a:r>
                        <a:rPr lang="en-US" baseline="0" smtClean="0"/>
                        <a:t> ADDRESS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>
                          <a:hlinkClick r:id="rId4"/>
                        </a:rPr>
                        <a:t>yenthaoxhnv@gmail.com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SKYPE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Sunflower_vn1</a:t>
                      </a:r>
                      <a:endParaRPr lang="en-US" sz="2400"/>
                    </a:p>
                  </a:txBody>
                  <a:tcPr/>
                </a:tc>
              </a:tr>
              <a:tr h="790104">
                <a:tc>
                  <a:txBody>
                    <a:bodyPr/>
                    <a:lstStyle/>
                    <a:p>
                      <a:r>
                        <a:rPr lang="en-US" smtClean="0"/>
                        <a:t>HOBBIES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Traveling,</a:t>
                      </a:r>
                      <a:r>
                        <a:rPr lang="en-US" sz="2400" baseline="0" smtClean="0"/>
                        <a:t> hiking, and meeting new people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797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Stakeholders-Mentor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11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0106"/>
              </p:ext>
            </p:extLst>
          </p:nvPr>
        </p:nvGraphicFramePr>
        <p:xfrm>
          <a:off x="1097280" y="2089574"/>
          <a:ext cx="10058400" cy="2243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/>
                <a:gridCol w="5029200"/>
              </a:tblGrid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MENTOR:</a:t>
                      </a:r>
                      <a:r>
                        <a:rPr lang="en-US" baseline="0" smtClean="0"/>
                        <a:t> MR. HIEU 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INFORMATION</a:t>
                      </a:r>
                      <a:endParaRPr lang="en-US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FULL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TO DINH HIEU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JOB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CMU</a:t>
                      </a:r>
                      <a:r>
                        <a:rPr lang="en-US" sz="2400" baseline="0" smtClean="0"/>
                        <a:t> Lecturer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ROLE</a:t>
                      </a:r>
                      <a:r>
                        <a:rPr lang="en-US" baseline="0" smtClean="0"/>
                        <a:t> IN PROJECT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Mentor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EMAIL</a:t>
                      </a:r>
                      <a:r>
                        <a:rPr lang="en-US" baseline="0" smtClean="0"/>
                        <a:t> ADDRESS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>
                          <a:hlinkClick r:id="rId4"/>
                        </a:rPr>
                        <a:t>todinhhieu@vanlanguni.edu.vn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587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Stakeholders-Development Team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12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90644"/>
              </p:ext>
            </p:extLst>
          </p:nvPr>
        </p:nvGraphicFramePr>
        <p:xfrm>
          <a:off x="1097280" y="2089574"/>
          <a:ext cx="10058400" cy="1786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/>
                <a:gridCol w="5029200"/>
              </a:tblGrid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TEAM: IMAGINEERS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INFORMATION</a:t>
                      </a:r>
                      <a:endParaRPr lang="en-US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FULL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IMAGINEERS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ROLE</a:t>
                      </a:r>
                      <a:r>
                        <a:rPr lang="en-US" baseline="0" smtClean="0"/>
                        <a:t> IN PROJECT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Development Team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EMAIL</a:t>
                      </a:r>
                      <a:r>
                        <a:rPr lang="en-US" baseline="0" smtClean="0"/>
                        <a:t> ADDRESS (of prepesentative)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>
                          <a:hlinkClick r:id="rId4"/>
                        </a:rPr>
                        <a:t>b.thach511@gmail.com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127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13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/ System feasibility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1: SWOT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47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 / System feasibility - SWOT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14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3193" y="2311879"/>
            <a:ext cx="6625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1" name="Picture 5" descr="Image result for swo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30" y="1752600"/>
            <a:ext cx="6784975" cy="452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4110" y="2604265"/>
            <a:ext cx="190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4110" y="4758227"/>
            <a:ext cx="236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Oppotunities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8887" y="2604264"/>
            <a:ext cx="190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Weakness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18096" y="4758227"/>
            <a:ext cx="172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Threats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016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15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/ System feasibility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 Business Model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15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707366" y="286604"/>
            <a:ext cx="11317856" cy="827822"/>
          </a:xfrm>
        </p:spPr>
        <p:txBody>
          <a:bodyPr/>
          <a:lstStyle/>
          <a:p>
            <a:r>
              <a:rPr lang="en-US" smtClean="0"/>
              <a:t>Product / System feasibility - Business model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16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299" y="149976"/>
            <a:ext cx="471487" cy="5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8" y="991892"/>
            <a:ext cx="9946811" cy="58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2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17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2" y="2141022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Overview</a:t>
            </a:r>
            <a:endParaRPr lang="en-US" sz="5000"/>
          </a:p>
        </p:txBody>
      </p:sp>
      <p:sp>
        <p:nvSpPr>
          <p:cNvPr id="2" name="Rectangle 1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 Project description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06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description</a:t>
            </a:r>
            <a:r>
              <a:rPr lang="en-US"/>
              <a:t> 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46717" y="3244334"/>
            <a:ext cx="3368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5170" y="2274838"/>
            <a:ext cx="10230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91508618"/>
              </p:ext>
            </p:extLst>
          </p:nvPr>
        </p:nvGraphicFramePr>
        <p:xfrm>
          <a:off x="465826" y="1759789"/>
          <a:ext cx="11473132" cy="450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903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19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2" y="2141022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Team </a:t>
            </a:r>
            <a:r>
              <a:rPr lang="en-US" sz="7000" smtClean="0"/>
              <a:t>Introduction</a:t>
            </a:r>
            <a:endParaRPr lang="en-US" sz="5000"/>
          </a:p>
        </p:txBody>
      </p:sp>
      <p:sp>
        <p:nvSpPr>
          <p:cNvPr id="8" name="Rectangle 7"/>
          <p:cNvSpPr/>
          <p:nvPr/>
        </p:nvSpPr>
        <p:spPr>
          <a:xfrm>
            <a:off x="1012267" y="3796422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Team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279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Objectives of the EOMP #3 Presentation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200" smtClean="0"/>
          </a:p>
          <a:p>
            <a:pPr marL="0" indent="0">
              <a:lnSpc>
                <a:spcPct val="150000"/>
              </a:lnSpc>
              <a:buNone/>
            </a:pPr>
            <a:endParaRPr lang="en-US" sz="2700" smtClean="0"/>
          </a:p>
          <a:p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Image result for team building image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48" y="2561749"/>
            <a:ext cx="2891464" cy="19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ile software development pro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3" y="2383955"/>
            <a:ext cx="3251920" cy="22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Image result for project plann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37" y="2561749"/>
            <a:ext cx="3379469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1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Team </a:t>
            </a:r>
            <a:r>
              <a:rPr lang="en-US" smtClean="0"/>
              <a:t>Intro  </a:t>
            </a:r>
            <a:r>
              <a:rPr lang="en-US" smtClean="0"/>
              <a:t>- Team Name &amp; Logo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20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1028" name="Picture 4" descr="C:\Users\Windows 10 TIMT\Downloads\logo_imagineers_final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765" y="2020290"/>
            <a:ext cx="6040873" cy="210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64" y="3712488"/>
            <a:ext cx="1181774" cy="13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ộp Văn bản 6"/>
          <p:cNvSpPr txBox="1"/>
          <p:nvPr/>
        </p:nvSpPr>
        <p:spPr>
          <a:xfrm>
            <a:off x="1448081" y="5110434"/>
            <a:ext cx="357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IMAGINATIVE</a:t>
            </a:r>
            <a:endParaRPr lang="en-US" sz="4000"/>
          </a:p>
        </p:txBody>
      </p:sp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6"/>
          <p:cNvSpPr txBox="1"/>
          <p:nvPr/>
        </p:nvSpPr>
        <p:spPr>
          <a:xfrm>
            <a:off x="6943507" y="5110434"/>
            <a:ext cx="357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ENGINEERS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47868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</a:t>
            </a:r>
            <a:r>
              <a:rPr lang="en-US" smtClean="0"/>
              <a:t>Intro  </a:t>
            </a:r>
            <a:r>
              <a:rPr lang="en-US"/>
              <a:t>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21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2025500"/>
            <a:ext cx="4330057" cy="2701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2530" y="5030861"/>
            <a:ext cx="433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Thach Nguyen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2517" y="2025500"/>
            <a:ext cx="6096000" cy="35702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NGUYEN BAO THACH</a:t>
            </a: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0906. 729 567</a:t>
            </a: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 sz="2400" u="sng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b.thach511@gmail.com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SKYPE: </a:t>
            </a:r>
            <a:r>
              <a:rPr lang="en-US" sz="2400" u="sng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b.thach511@gmail.com</a:t>
            </a:r>
            <a:endParaRPr lang="en-US" sz="2400" u="sng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</a:t>
            </a: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</a:p>
          <a:p>
            <a:pPr marL="742950" lvl="1" indent="-285750" fontAlgn="base">
              <a:buFont typeface="Arial" pitchFamily="34" charset="0"/>
              <a:buChar char="•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12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08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</a:t>
            </a:r>
            <a:r>
              <a:rPr lang="en-US" smtClean="0"/>
              <a:t>Intro  </a:t>
            </a:r>
            <a:r>
              <a:rPr lang="en-US"/>
              <a:t>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22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243" y="5030861"/>
            <a:ext cx="433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Phuong Nguyen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3652" y="2025500"/>
            <a:ext cx="668834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NGUYEN HOANG NAM PHUONG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0128. 573 93 </a:t>
            </a:r>
            <a:r>
              <a:rPr lang="en-US" sz="2400" smtClean="0"/>
              <a:t>98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nguyenhoangnamphuong2110@gmail.com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nam_phuong1994</a:t>
            </a:r>
          </a:p>
          <a:p>
            <a:endParaRPr lang="en-US" sz="24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owner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1" y="2025500"/>
            <a:ext cx="4007147" cy="3005361"/>
          </a:xfrm>
          <a:prstGeom prst="rect">
            <a:avLst/>
          </a:prstGeom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462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</a:t>
            </a:r>
            <a:r>
              <a:rPr lang="en-US" smtClean="0"/>
              <a:t>Intro  </a:t>
            </a:r>
            <a:r>
              <a:rPr lang="en-US"/>
              <a:t>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23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0113" y="5148262"/>
            <a:ext cx="41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Quang Nguyen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3652" y="2025500"/>
            <a:ext cx="668834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NGUYEN DANG QUANG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090. 305 </a:t>
            </a:r>
            <a:r>
              <a:rPr lang="en-US" sz="2400" smtClean="0"/>
              <a:t>4493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ndq.quang511@gmail.com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quang_nguyen73</a:t>
            </a:r>
          </a:p>
          <a:p>
            <a:endParaRPr lang="en-US" sz="24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Team Member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98" y="2025500"/>
            <a:ext cx="3122762" cy="3122762"/>
          </a:xfrm>
          <a:prstGeom prst="rect">
            <a:avLst/>
          </a:prstGeom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04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</a:t>
            </a:r>
            <a:r>
              <a:rPr lang="en-US" smtClean="0"/>
              <a:t>Intro  </a:t>
            </a:r>
            <a:r>
              <a:rPr lang="en-US"/>
              <a:t>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24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243" y="5030861"/>
            <a:ext cx="433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Chanh Tran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2517" y="2025500"/>
            <a:ext cx="6096000" cy="32624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 PHAN TRUNG CHANH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0122. 703 </a:t>
            </a:r>
            <a:r>
              <a:rPr lang="en-US" sz="2400" smtClean="0"/>
              <a:t>4475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hunteratthenight@gmail.com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zodiark1412</a:t>
            </a:r>
          </a:p>
          <a:p>
            <a:endParaRPr lang="en-US" sz="24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Team </a:t>
            </a: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2050" name="Picture 2" descr="D:\Photo\Edited\Untitled Export\Untitled Export\DSC_10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36" y="2025500"/>
            <a:ext cx="4462136" cy="30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</a:t>
            </a:r>
            <a:r>
              <a:rPr lang="en-US" smtClean="0"/>
              <a:t>Intro  </a:t>
            </a:r>
            <a:r>
              <a:rPr lang="en-US"/>
              <a:t>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25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967" y="5030861"/>
            <a:ext cx="433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Viet Dang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2517" y="2025500"/>
            <a:ext cx="6096000" cy="32624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DANG QUOC VIET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0937. 461 </a:t>
            </a:r>
            <a:r>
              <a:rPr lang="en-US" sz="2400" smtClean="0"/>
              <a:t>963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vietdang.2509@gmail.com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viet.2509</a:t>
            </a:r>
          </a:p>
          <a:p>
            <a:endParaRPr lang="en-US" sz="24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Team Member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2050" name="Picture 2" descr="C:\Users\Administrator\Downloads\15034078_1174225699309934_1761846999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4" y="2025499"/>
            <a:ext cx="2297302" cy="30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52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</a:t>
            </a:r>
            <a:r>
              <a:rPr lang="en-US" smtClean="0"/>
              <a:t>Intro  </a:t>
            </a:r>
            <a:r>
              <a:rPr lang="en-US"/>
              <a:t>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26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531" y="5030861"/>
            <a:ext cx="3754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Tai Nguyen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2517" y="202550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NGUYEN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HUU TAI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0125. 434 </a:t>
            </a:r>
            <a:r>
              <a:rPr lang="en-US" sz="2400" smtClean="0"/>
              <a:t>5446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nguyenhuutai1995k19t01@gmail.com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huutai1995</a:t>
            </a: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Team Member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89" y="1896494"/>
            <a:ext cx="2350775" cy="3134367"/>
          </a:xfrm>
          <a:prstGeom prst="rect">
            <a:avLst/>
          </a:prstGeom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082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27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701225" y="1983259"/>
            <a:ext cx="12002219" cy="1450975"/>
          </a:xfrm>
        </p:spPr>
        <p:txBody>
          <a:bodyPr>
            <a:normAutofit fontScale="90000"/>
          </a:bodyPr>
          <a:lstStyle/>
          <a:p>
            <a:r>
              <a:rPr lang="en-US" sz="7000" smtClean="0"/>
              <a:t>Development process</a:t>
            </a:r>
            <a:br>
              <a:rPr lang="en-US" sz="7000" smtClean="0"/>
            </a:br>
            <a:endParaRPr lang="en-US" sz="5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1604" y="3049513"/>
            <a:ext cx="10571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Process decision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8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Development process - Decision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7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22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29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Development process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97280" y="3888765"/>
            <a:ext cx="10571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formation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497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Objectives of the EOMP #3 Presentation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200" smtClean="0"/>
          </a:p>
          <a:p>
            <a:pPr marL="0" indent="0">
              <a:lnSpc>
                <a:spcPct val="150000"/>
              </a:lnSpc>
              <a:buNone/>
            </a:pPr>
            <a:endParaRPr lang="en-US" sz="2700" smtClean="0"/>
          </a:p>
          <a:p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88" y="2328051"/>
            <a:ext cx="3720482" cy="24241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27" y="2328051"/>
            <a:ext cx="4432515" cy="24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6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</a:t>
            </a:r>
            <a:r>
              <a:rPr lang="en-US" smtClean="0"/>
              <a:t>Main Purposes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30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70726" y="2037168"/>
            <a:ext cx="103417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700"/>
              <a:t>Deliver high quality product to customer by the end of project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700"/>
              <a:t>Build up customer retention with team for future project</a:t>
            </a:r>
          </a:p>
        </p:txBody>
      </p:sp>
    </p:spTree>
    <p:extLst>
      <p:ext uri="{BB962C8B-B14F-4D97-AF65-F5344CB8AC3E}">
        <p14:creationId xmlns:p14="http://schemas.microsoft.com/office/powerpoint/2010/main" val="259858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</a:t>
            </a:r>
            <a:r>
              <a:rPr lang="en-US" smtClean="0"/>
              <a:t>Team Goals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31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55227" y="2130158"/>
            <a:ext cx="10300453" cy="286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marR="0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700">
                <a:ea typeface="Calibri" panose="020F0502020204030204" pitchFamily="34" charset="0"/>
                <a:cs typeface="Times New Roman" panose="02020603050405020304" pitchFamily="18" charset="0"/>
              </a:rPr>
              <a:t>Meet 80% of customer satisfaction (see more in Imagineers-MeasurementPlan</a:t>
            </a:r>
            <a:r>
              <a:rPr lang="en-US" sz="270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R="0" lvl="2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7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marR="0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700" smtClean="0">
                <a:ea typeface="Calibri" panose="020F0502020204030204" pitchFamily="34" charset="0"/>
                <a:cs typeface="Times New Roman" panose="02020603050405020304" pitchFamily="18" charset="0"/>
              </a:rPr>
              <a:t>Get </a:t>
            </a:r>
            <a:r>
              <a:rPr lang="en-US" sz="2700">
                <a:ea typeface="Calibri" panose="020F0502020204030204" pitchFamily="34" charset="0"/>
                <a:cs typeface="Times New Roman" panose="02020603050405020304" pitchFamily="18" charset="0"/>
              </a:rPr>
              <a:t>70% of positive feedbacks from product increment review</a:t>
            </a:r>
          </a:p>
          <a:p>
            <a:pPr marL="1257300" marR="0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endParaRPr lang="en-US" sz="270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marR="0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700" smtClean="0">
                <a:ea typeface="Calibri" panose="020F0502020204030204" pitchFamily="34" charset="0"/>
                <a:cs typeface="Times New Roman" panose="02020603050405020304" pitchFamily="18" charset="0"/>
              </a:rPr>
              <a:t>Ship </a:t>
            </a:r>
            <a:r>
              <a:rPr lang="en-US" sz="2700">
                <a:ea typeface="Calibri" panose="020F0502020204030204" pitchFamily="34" charset="0"/>
                <a:cs typeface="Times New Roman" panose="02020603050405020304" pitchFamily="18" charset="0"/>
              </a:rPr>
              <a:t>product increment on time (no late than </a:t>
            </a:r>
            <a:r>
              <a:rPr lang="en-US" sz="2700" smtClean="0">
                <a:ea typeface="Calibri" panose="020F0502020204030204" pitchFamily="34" charset="0"/>
                <a:cs typeface="Times New Roman" panose="02020603050405020304" pitchFamily="18" charset="0"/>
              </a:rPr>
              <a:t>10% </a:t>
            </a:r>
            <a:r>
              <a:rPr lang="en-US" sz="2700">
                <a:ea typeface="Calibri" panose="020F0502020204030204" pitchFamily="34" charset="0"/>
                <a:cs typeface="Times New Roman" panose="02020603050405020304" pitchFamily="18" charset="0"/>
              </a:rPr>
              <a:t>of time-box)</a:t>
            </a:r>
            <a:endParaRPr lang="en-US" sz="27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581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</a:t>
            </a:r>
            <a:r>
              <a:rPr lang="en-US" smtClean="0"/>
              <a:t>Team Policy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32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3076" name="Picture 4" descr="Image result for rew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053" y="3028371"/>
            <a:ext cx="2489218" cy="18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mmitment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3" y="2860605"/>
            <a:ext cx="2141673" cy="222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team communication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95" y="1848435"/>
            <a:ext cx="3211116" cy="13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eam reward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65" y="4078701"/>
            <a:ext cx="2277375" cy="235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 rot="19977879">
            <a:off x="2835515" y="3279586"/>
            <a:ext cx="1276336" cy="71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410291">
            <a:off x="8116558" y="3279586"/>
            <a:ext cx="1276336" cy="71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5794579" y="3306003"/>
            <a:ext cx="740472" cy="597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285199">
            <a:off x="2921305" y="4645631"/>
            <a:ext cx="1276336" cy="71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8969360">
            <a:off x="7877468" y="4645630"/>
            <a:ext cx="1276336" cy="71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50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8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</a:t>
            </a:r>
            <a:r>
              <a:rPr lang="en-US" smtClean="0"/>
              <a:t>Team Working Time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33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61202"/>
              </p:ext>
            </p:extLst>
          </p:nvPr>
        </p:nvGraphicFramePr>
        <p:xfrm>
          <a:off x="373176" y="1838325"/>
          <a:ext cx="11506608" cy="4413518"/>
        </p:xfrm>
        <a:graphic>
          <a:graphicData uri="http://schemas.openxmlformats.org/drawingml/2006/table">
            <a:tbl>
              <a:tblPr/>
              <a:tblGrid>
                <a:gridCol w="2527952"/>
                <a:gridCol w="3809638"/>
                <a:gridCol w="2278251"/>
                <a:gridCol w="2890767"/>
              </a:tblGrid>
              <a:tr h="3025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COMMITMENT</a:t>
                      </a: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WORKWEEK</a:t>
                      </a: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PLACE</a:t>
                      </a: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DURATION</a:t>
                      </a: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</a:tr>
              <a:tr h="647926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members have to work for </a:t>
                      </a:r>
                      <a:r>
                        <a:rPr lang="en-US" sz="2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30hrs/week</a:t>
                      </a:r>
                      <a:endParaRPr lang="en-US" sz="2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r>
                        <a:rPr lang="en-US" sz="22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hours/ day</a:t>
                      </a:r>
                      <a:endParaRPr lang="en-US" sz="2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Mon→Sat</a:t>
                      </a:r>
                      <a:endParaRPr lang="en-US" sz="2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Sunday is day-off</a:t>
                      </a:r>
                      <a:endParaRPr lang="en-US" sz="2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 → </a:t>
                      </a: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Sat: </a:t>
                      </a: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daily Scrum meeting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Floor 7</a:t>
                      </a:r>
                      <a:r>
                        <a:rPr lang="en-US" sz="21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 mins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</a:tr>
              <a:tr h="6479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Monday: </a:t>
                      </a: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Mentor meeting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Room 701C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1-1.5 hrs</a:t>
                      </a:r>
                      <a:b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 13h30PM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</a:tr>
              <a:tr h="12324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Sat: </a:t>
                      </a:r>
                      <a:endParaRPr lang="en-US" sz="2100" b="0" i="0" u="none" strike="noStrike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Sprint</a:t>
                      </a:r>
                      <a:r>
                        <a:rPr lang="en-US" sz="2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Sprint</a:t>
                      </a:r>
                      <a:r>
                        <a:rPr lang="en-US" sz="2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retrospective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Room 701C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1-1.5 hrs</a:t>
                      </a:r>
                      <a:b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 13h30PM</a:t>
                      </a:r>
                      <a:endParaRPr lang="en-US" sz="21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/>
                      </a:r>
                      <a:br>
                        <a:rPr lang="en-US" sz="2100">
                          <a:effectLst/>
                        </a:rPr>
                      </a:b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</a:tr>
              <a:tr h="12324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Tuesday: Team meeting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Room 701C 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1-1.5 hrs</a:t>
                      </a:r>
                      <a:b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 13h30PM</a:t>
                      </a:r>
                      <a:endParaRPr lang="en-US" sz="21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/>
                      </a:r>
                      <a:br>
                        <a:rPr lang="en-US" sz="2100">
                          <a:effectLst/>
                        </a:rPr>
                      </a:b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639888" y="1838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834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34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701225" y="1983259"/>
            <a:ext cx="12002219" cy="1450975"/>
          </a:xfrm>
        </p:spPr>
        <p:txBody>
          <a:bodyPr>
            <a:normAutofit fontScale="90000"/>
          </a:bodyPr>
          <a:lstStyle/>
          <a:p>
            <a:r>
              <a:rPr lang="en-US" sz="7000" smtClean="0"/>
              <a:t>Development process</a:t>
            </a:r>
            <a:br>
              <a:rPr lang="en-US" sz="7000" smtClean="0"/>
            </a:br>
            <a:endParaRPr lang="en-US" sz="5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1604" y="3049513"/>
            <a:ext cx="10571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Defined Scrum framework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28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35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483" y="194989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7"/>
          <p:cNvSpPr txBox="1">
            <a:spLocks/>
          </p:cNvSpPr>
          <p:nvPr/>
        </p:nvSpPr>
        <p:spPr>
          <a:xfrm>
            <a:off x="292612" y="0"/>
            <a:ext cx="10058400" cy="1073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SCRUM PROCESS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5" y="1073042"/>
            <a:ext cx="12009525" cy="50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2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36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4" y="1059614"/>
            <a:ext cx="11148502" cy="5000223"/>
          </a:xfrm>
          <a:prstGeom prst="rect">
            <a:avLst/>
          </a:prstGeom>
        </p:spPr>
      </p:pic>
      <p:sp>
        <p:nvSpPr>
          <p:cNvPr id="10" name="Title 7"/>
          <p:cNvSpPr txBox="1">
            <a:spLocks/>
          </p:cNvSpPr>
          <p:nvPr/>
        </p:nvSpPr>
        <p:spPr>
          <a:xfrm>
            <a:off x="292612" y="0"/>
            <a:ext cx="10058400" cy="1073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INITIATE SUB PROCESS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9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2612" y="0"/>
            <a:ext cx="10058400" cy="1073042"/>
          </a:xfrm>
        </p:spPr>
        <p:txBody>
          <a:bodyPr/>
          <a:lstStyle/>
          <a:p>
            <a:r>
              <a:rPr lang="en-US" smtClean="0"/>
              <a:t>SPRINT 0 SUB PROCESS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37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" y="1348353"/>
            <a:ext cx="11774330" cy="4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38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-12743"/>
            <a:ext cx="7625166" cy="725665"/>
          </a:xfrm>
        </p:spPr>
        <p:txBody>
          <a:bodyPr/>
          <a:lstStyle/>
          <a:p>
            <a:r>
              <a:rPr lang="en-US" smtClean="0"/>
              <a:t>SCRUM EXECUTION</a:t>
            </a:r>
            <a:endParaRPr lang="en-US"/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8" y="614276"/>
            <a:ext cx="9412013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16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39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-12743"/>
            <a:ext cx="7625166" cy="725665"/>
          </a:xfrm>
        </p:spPr>
        <p:txBody>
          <a:bodyPr/>
          <a:lstStyle/>
          <a:p>
            <a:r>
              <a:rPr lang="en-US" smtClean="0"/>
              <a:t>SCRUM </a:t>
            </a:r>
            <a:r>
              <a:rPr lang="en-US" smtClean="0"/>
              <a:t>EXECUTION (cont’)</a:t>
            </a:r>
            <a:endParaRPr lang="en-US"/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705566"/>
            <a:ext cx="10540180" cy="537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2319407" y="2164903"/>
            <a:ext cx="3253257" cy="3927130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Project overview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Development process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Project Planning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600" smtClean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</a:t>
            </a:fld>
            <a:endParaRPr lang="en-US"/>
          </a:p>
        </p:txBody>
      </p:sp>
      <p:pic>
        <p:nvPicPr>
          <p:cNvPr id="5122" name="Picture 2" descr="Image result for project overview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6" y="1997105"/>
            <a:ext cx="1676321" cy="119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team forming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64" y="3365392"/>
            <a:ext cx="1729046" cy="150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development proces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4" y="3282485"/>
            <a:ext cx="1428750" cy="12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hỗ dành sẵn cho Nội dung 2"/>
          <p:cNvSpPr txBox="1">
            <a:spLocks/>
          </p:cNvSpPr>
          <p:nvPr/>
        </p:nvSpPr>
        <p:spPr>
          <a:xfrm>
            <a:off x="7634385" y="2027928"/>
            <a:ext cx="4497238" cy="3978234"/>
          </a:xfrm>
          <a:prstGeom prst="rect">
            <a:avLst/>
          </a:prstGeom>
        </p:spPr>
        <p:txBody>
          <a:bodyPr vert="horz" lIns="0" tIns="45720" rIns="0" bIns="45720" numCol="1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smtClean="0"/>
              <a:t>Process Decision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800" smtClean="0"/>
              <a:t>Team formation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/>
          </a:p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Project execution</a:t>
            </a:r>
          </a:p>
        </p:txBody>
      </p:sp>
      <p:pic>
        <p:nvPicPr>
          <p:cNvPr id="5132" name="Picture 12" descr="Image result for project plann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1" y="4963151"/>
            <a:ext cx="1932316" cy="11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project ris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72" y="4930955"/>
            <a:ext cx="1284496" cy="128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business mode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04" y="1906118"/>
            <a:ext cx="1065497" cy="10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14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40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Planning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1: Milestone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95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Planning- Milestone (old)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41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46618"/>
            <a:ext cx="10058400" cy="3959714"/>
          </a:xfrm>
          <a:prstGeom prst="rect">
            <a:avLst/>
          </a:prstGeom>
        </p:spPr>
      </p:pic>
      <p:sp>
        <p:nvSpPr>
          <p:cNvPr id="7" name="Flowchart: Off-page Connector 6"/>
          <p:cNvSpPr/>
          <p:nvPr/>
        </p:nvSpPr>
        <p:spPr>
          <a:xfrm>
            <a:off x="3270201" y="1670712"/>
            <a:ext cx="831968" cy="650929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Status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11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Planning- Milestone (updated)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42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7" y="1815045"/>
            <a:ext cx="10489228" cy="5009865"/>
          </a:xfrm>
          <a:prstGeom prst="rect">
            <a:avLst/>
          </a:prstGeom>
        </p:spPr>
      </p:pic>
      <p:sp>
        <p:nvSpPr>
          <p:cNvPr id="11" name="Flowchart: Off-page Connector 10"/>
          <p:cNvSpPr/>
          <p:nvPr/>
        </p:nvSpPr>
        <p:spPr>
          <a:xfrm>
            <a:off x="10556470" y="4813447"/>
            <a:ext cx="831968" cy="650929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Status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3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43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Planning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 High-level Planning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89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5505" y="334235"/>
            <a:ext cx="11356495" cy="1450757"/>
          </a:xfrm>
        </p:spPr>
        <p:txBody>
          <a:bodyPr/>
          <a:lstStyle/>
          <a:p>
            <a:r>
              <a:rPr lang="en-US" smtClean="0"/>
              <a:t>Project Planning- High level Planning (updated)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44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7" y="2650906"/>
            <a:ext cx="10058400" cy="26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484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45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95730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1.0: Context/High level requirement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619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5505" y="334235"/>
            <a:ext cx="11356495" cy="1450757"/>
          </a:xfrm>
        </p:spPr>
        <p:txBody>
          <a:bodyPr/>
          <a:lstStyle/>
          <a:p>
            <a:r>
              <a:rPr lang="en-US" smtClean="0"/>
              <a:t>Context/High level Requirement-Scope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63" y="1784993"/>
            <a:ext cx="9622591" cy="50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5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47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95730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2.0: Architecture drivers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23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5505" y="334235"/>
            <a:ext cx="11356495" cy="1450757"/>
          </a:xfrm>
        </p:spPr>
        <p:txBody>
          <a:bodyPr/>
          <a:lstStyle/>
          <a:p>
            <a:r>
              <a:rPr lang="en-US" smtClean="0"/>
              <a:t>Architecture drivers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65147918"/>
              </p:ext>
            </p:extLst>
          </p:nvPr>
        </p:nvGraphicFramePr>
        <p:xfrm>
          <a:off x="2062480" y="1410346"/>
          <a:ext cx="7837978" cy="541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22136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49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10316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2.1: Architecture rationale &amp; decision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746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3993246" y="514433"/>
            <a:ext cx="3253257" cy="2445853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Reflection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600" smtClean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</a:t>
            </a:fld>
            <a:endParaRPr lang="en-US"/>
          </a:p>
        </p:txBody>
      </p:sp>
      <p:sp>
        <p:nvSpPr>
          <p:cNvPr id="12" name="Chỗ dành sẵn cho Nội dung 2"/>
          <p:cNvSpPr txBox="1">
            <a:spLocks/>
          </p:cNvSpPr>
          <p:nvPr/>
        </p:nvSpPr>
        <p:spPr>
          <a:xfrm>
            <a:off x="8994573" y="2083796"/>
            <a:ext cx="4497238" cy="3978234"/>
          </a:xfrm>
          <a:prstGeom prst="rect">
            <a:avLst/>
          </a:prstGeom>
        </p:spPr>
        <p:txBody>
          <a:bodyPr vert="horz" lIns="0" tIns="45720" rIns="0" bIns="45720" numCol="1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smtClean="0"/>
              <a:t>Product demo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smtClean="0"/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</p:txBody>
      </p:sp>
      <p:pic>
        <p:nvPicPr>
          <p:cNvPr id="1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34" y="1888064"/>
            <a:ext cx="3860046" cy="19300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" y="1964711"/>
            <a:ext cx="2844488" cy="18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09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0" y="-54167"/>
            <a:ext cx="11356495" cy="818268"/>
          </a:xfrm>
        </p:spPr>
        <p:txBody>
          <a:bodyPr/>
          <a:lstStyle/>
          <a:p>
            <a:r>
              <a:rPr lang="en-US" smtClean="0"/>
              <a:t>Architecture rationale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2803"/>
              </p:ext>
            </p:extLst>
          </p:nvPr>
        </p:nvGraphicFramePr>
        <p:xfrm>
          <a:off x="188105" y="713387"/>
          <a:ext cx="10539740" cy="5987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7345"/>
                <a:gridCol w="1657345"/>
                <a:gridCol w="3612525"/>
                <a:gridCol w="3612525"/>
              </a:tblGrid>
              <a:tr h="1809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Concern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10288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Usability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User friendly GUI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Easy for different type of users to use the site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Responsiveness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10288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Performance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Response time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Load page from 3-5s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Return html page to user from 3-5s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7631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User throughput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Handle multiple user use site at a time(2000 per time)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6627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Availability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Server uptime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Uptime 99,9%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6807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Security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User information: account encrypted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Encrypted user account from hacker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6090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Scalability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Scale out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Server growth in future 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10288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Testability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Can perform testing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Unit testing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Load testing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Performance testing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33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0" y="-54167"/>
            <a:ext cx="11356495" cy="818268"/>
          </a:xfrm>
        </p:spPr>
        <p:txBody>
          <a:bodyPr/>
          <a:lstStyle/>
          <a:p>
            <a:r>
              <a:rPr lang="en-US" smtClean="0"/>
              <a:t>Architecture decision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150715"/>
              </p:ext>
            </p:extLst>
          </p:nvPr>
        </p:nvGraphicFramePr>
        <p:xfrm>
          <a:off x="232475" y="1059614"/>
          <a:ext cx="10259877" cy="5104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5326"/>
                <a:gridCol w="2455326"/>
                <a:gridCol w="5349225"/>
              </a:tblGrid>
              <a:tr h="272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322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Using web app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Satisfy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-TC3-Accessible from browser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-Feature: Staff manage Account, View report site activities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r>
                        <a:rPr lang="en-US" sz="2000" smtClean="0">
                          <a:effectLst/>
                        </a:rPr>
                        <a:t>QA: </a:t>
                      </a:r>
                      <a:r>
                        <a:rPr lang="en-US" sz="2000">
                          <a:effectLst/>
                        </a:rPr>
                        <a:t>Testing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Cost effective: Access system via web browser. Test on 1 operating system can fulfill the rest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Accessible anywhere: via Internet connection(require)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Easily customizable: user interfaces of web application is easier to customize than the desktop application( Related to concern Look and feel of GUI)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Accessbile for a range of devices: inc. mobile phones, PCs.. extending ability to receive and interact with information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Easier installation and maintainance: once a new version or upgrade is installed on the host server, all users can access it straight </a:t>
                      </a:r>
                      <a:r>
                        <a:rPr lang="en-US" sz="2000" smtClean="0">
                          <a:effectLst/>
                        </a:rPr>
                        <a:t>away</a:t>
                      </a:r>
                      <a:endParaRPr lang="en-US" sz="2000">
                        <a:effectLst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89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0" y="-54167"/>
            <a:ext cx="11356495" cy="818268"/>
          </a:xfrm>
        </p:spPr>
        <p:txBody>
          <a:bodyPr/>
          <a:lstStyle/>
          <a:p>
            <a:r>
              <a:rPr lang="en-US" smtClean="0"/>
              <a:t>Architecture decision (cont’)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514354"/>
              </p:ext>
            </p:extLst>
          </p:nvPr>
        </p:nvGraphicFramePr>
        <p:xfrm>
          <a:off x="69743" y="126547"/>
          <a:ext cx="10738470" cy="66983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9860"/>
                <a:gridCol w="2569860"/>
                <a:gridCol w="5598750"/>
              </a:tblGrid>
              <a:tr h="9584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Using tier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3-tier Client-Web Server-Database server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Client uses Internet browser to access to rendered UI(HTML page)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Server hosted from paid provider( Cloud VPS)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</a:tr>
              <a:tr h="12007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Using Virtual Private server(VPS)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VPS can be more secure than hosting service, with is provided by 3</a:t>
                      </a:r>
                      <a:r>
                        <a:rPr lang="en-US" sz="1800" baseline="30000">
                          <a:effectLst/>
                        </a:rPr>
                        <a:t>rd</a:t>
                      </a:r>
                      <a:r>
                        <a:rPr lang="en-US" sz="1800">
                          <a:effectLst/>
                        </a:rPr>
                        <a:t> party.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Can config on server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Ability to apply some security: from DDOS,malware**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Price is cheaper than physical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</a:tr>
              <a:tr h="12007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Using divided server: each server has intended purpose to serve better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Separate server handle better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Web server for handle request, load balancing(software Nginx), send back the requested page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Database server handle query, store data collection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</a:tr>
              <a:tr h="2169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Using NoSQL database-Mongo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Satisfy: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-TC1:Platform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-Performance: throughput, response time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-Swapping, matching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Searching skills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Mongodb is recommended, store data collection help query faster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629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53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95730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2.2: Architecture views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429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5505" y="334235"/>
            <a:ext cx="11356495" cy="1450757"/>
          </a:xfrm>
        </p:spPr>
        <p:txBody>
          <a:bodyPr/>
          <a:lstStyle/>
          <a:p>
            <a:r>
              <a:rPr lang="en-US" smtClean="0"/>
              <a:t>Architecture views-Physical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54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7" y="1845734"/>
            <a:ext cx="9669088" cy="46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61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334235"/>
            <a:ext cx="11356495" cy="1450757"/>
          </a:xfrm>
        </p:spPr>
        <p:txBody>
          <a:bodyPr/>
          <a:lstStyle/>
          <a:p>
            <a:r>
              <a:rPr lang="en-US" smtClean="0"/>
              <a:t>Architecture views-Dynamic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55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97280" y="2045776"/>
            <a:ext cx="4432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To be updated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72216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Architecture views-Static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56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97280" y="2045776"/>
            <a:ext cx="4432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To be updated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3678677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57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10316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.0: Product backlog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14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Product backlog-Epics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67" y="1917651"/>
            <a:ext cx="915480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Product backlog-Feature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32" y="1856678"/>
            <a:ext cx="9541670" cy="49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05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2" y="2141022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Overview</a:t>
            </a:r>
            <a:endParaRPr lang="en-US" sz="5000"/>
          </a:p>
        </p:txBody>
      </p:sp>
      <p:sp>
        <p:nvSpPr>
          <p:cNvPr id="2" name="Rectangle 1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1: Business background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99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Product backlog-User stories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96324"/>
            <a:ext cx="9677786" cy="522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20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Product backlog-User stories(con’t)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54" y="364288"/>
            <a:ext cx="9744990" cy="64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62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10316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4.0: Design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03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63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Design UI</a:t>
            </a:r>
            <a:endParaRPr lang="en-US" sz="7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436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64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10316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4.0: Design Database schema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65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Design Database </a:t>
            </a:r>
            <a:endParaRPr lang="en-US" sz="7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730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66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risk</a:t>
            </a:r>
            <a:endParaRPr lang="en-US" sz="7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64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67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7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6" y="1332855"/>
            <a:ext cx="11602002" cy="45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68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1432265" y="2633267"/>
            <a:ext cx="10058400" cy="1450975"/>
          </a:xfrm>
        </p:spPr>
        <p:txBody>
          <a:bodyPr>
            <a:normAutofit fontScale="90000"/>
          </a:bodyPr>
          <a:lstStyle/>
          <a:p>
            <a:r>
              <a:rPr lang="en-US" sz="7000" smtClean="0"/>
              <a:t>Thank you for your attention!</a:t>
            </a:r>
            <a:endParaRPr lang="en-US" sz="7000"/>
          </a:p>
        </p:txBody>
      </p:sp>
      <p:sp>
        <p:nvSpPr>
          <p:cNvPr id="2" name="Rectangle 1"/>
          <p:cNvSpPr/>
          <p:nvPr/>
        </p:nvSpPr>
        <p:spPr>
          <a:xfrm>
            <a:off x="4148190" y="1499609"/>
            <a:ext cx="38956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THE END</a:t>
            </a:r>
            <a:endParaRPr lang="en-US" sz="8000" b="1" cap="none" spc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146" name="Picture 2" descr="Image result for smile icon 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21" y="4467105"/>
            <a:ext cx="1625757" cy="162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31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background</a:t>
            </a:r>
            <a:r>
              <a:rPr lang="en-US"/>
              <a:t> 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7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46717" y="3244334"/>
            <a:ext cx="3368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 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92" y="2413789"/>
            <a:ext cx="4698100" cy="264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071669" y="5625225"/>
            <a:ext cx="4589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SHARING COMMUNITY</a:t>
            </a: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7725" y="2825129"/>
            <a:ext cx="23587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&amp; Learning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7943" y="4531863"/>
            <a:ext cx="2358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trust 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29954" y="2772473"/>
            <a:ext cx="1687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paying fee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351033" y="4110121"/>
            <a:ext cx="22457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Making relationship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Arrow Connector 18"/>
          <p:cNvCxnSpPr>
            <a:stCxn id="1029" idx="1"/>
          </p:cNvCxnSpPr>
          <p:nvPr/>
        </p:nvCxnSpPr>
        <p:spPr>
          <a:xfrm flipH="1" flipV="1">
            <a:off x="2277374" y="3302182"/>
            <a:ext cx="1512918" cy="432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9" idx="1"/>
            <a:endCxn id="15" idx="3"/>
          </p:cNvCxnSpPr>
          <p:nvPr/>
        </p:nvCxnSpPr>
        <p:spPr>
          <a:xfrm flipH="1">
            <a:off x="2846717" y="3734436"/>
            <a:ext cx="943575" cy="1059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29" idx="3"/>
            <a:endCxn id="17" idx="1"/>
          </p:cNvCxnSpPr>
          <p:nvPr/>
        </p:nvCxnSpPr>
        <p:spPr>
          <a:xfrm flipV="1">
            <a:off x="8488392" y="3249527"/>
            <a:ext cx="1141562" cy="484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29" idx="3"/>
          </p:cNvCxnSpPr>
          <p:nvPr/>
        </p:nvCxnSpPr>
        <p:spPr>
          <a:xfrm>
            <a:off x="8488392" y="3734436"/>
            <a:ext cx="862641" cy="852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2443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 Vision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6" y="2089574"/>
            <a:ext cx="11107081" cy="27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90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5/29/2017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9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2" y="2141022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Overview</a:t>
            </a:r>
            <a:endParaRPr lang="en-US" sz="5000"/>
          </a:p>
        </p:txBody>
      </p:sp>
      <p:sp>
        <p:nvSpPr>
          <p:cNvPr id="2" name="Rectangle 1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1: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Stakeholders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8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13772</TotalTime>
  <Words>2212</Words>
  <Application>Microsoft Office PowerPoint</Application>
  <PresentationFormat>Widescreen</PresentationFormat>
  <Paragraphs>752</Paragraphs>
  <Slides>68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Times New Roman</vt:lpstr>
      <vt:lpstr>Wingdings</vt:lpstr>
      <vt:lpstr>Retrospect</vt:lpstr>
      <vt:lpstr>EOMP #3 PRESENTATION</vt:lpstr>
      <vt:lpstr>Objectives of the EOMP #3 Presentation</vt:lpstr>
      <vt:lpstr>Objectives of the EOMP #3 Presentation</vt:lpstr>
      <vt:lpstr>Content</vt:lpstr>
      <vt:lpstr>Content</vt:lpstr>
      <vt:lpstr>Project Overview</vt:lpstr>
      <vt:lpstr>Business background </vt:lpstr>
      <vt:lpstr>Product Vision</vt:lpstr>
      <vt:lpstr>Project Overview</vt:lpstr>
      <vt:lpstr>Project Stakeholders-Customer</vt:lpstr>
      <vt:lpstr>Project Stakeholders-Mentor</vt:lpstr>
      <vt:lpstr>Project Stakeholders-Development Team</vt:lpstr>
      <vt:lpstr>Product / System feasibility</vt:lpstr>
      <vt:lpstr>Product / System feasibility - SWOT</vt:lpstr>
      <vt:lpstr>Product / System feasibility</vt:lpstr>
      <vt:lpstr>Product / System feasibility - Business model</vt:lpstr>
      <vt:lpstr>Project Overview</vt:lpstr>
      <vt:lpstr>Project description </vt:lpstr>
      <vt:lpstr>Team Introduction</vt:lpstr>
      <vt:lpstr>Team Intro  - Team Name &amp; Logo</vt:lpstr>
      <vt:lpstr>Team Intro  - Team Members</vt:lpstr>
      <vt:lpstr>Team Intro  - Team Members</vt:lpstr>
      <vt:lpstr>Team Intro  - Team Members</vt:lpstr>
      <vt:lpstr>Team Intro  - Team Members</vt:lpstr>
      <vt:lpstr>Team Intro  - Team Members</vt:lpstr>
      <vt:lpstr>Team Intro  - Team Members</vt:lpstr>
      <vt:lpstr>Development process </vt:lpstr>
      <vt:lpstr>Development process - Decision</vt:lpstr>
      <vt:lpstr>Development process</vt:lpstr>
      <vt:lpstr>Team Formation  - Main Purposes</vt:lpstr>
      <vt:lpstr>Team Formation  - Team Goals</vt:lpstr>
      <vt:lpstr>Team Formation  - Team Policy</vt:lpstr>
      <vt:lpstr>Team Formation  - Team Working Time</vt:lpstr>
      <vt:lpstr>Development process </vt:lpstr>
      <vt:lpstr>PowerPoint Presentation</vt:lpstr>
      <vt:lpstr>PowerPoint Presentation</vt:lpstr>
      <vt:lpstr>SPRINT 0 SUB PROCESS</vt:lpstr>
      <vt:lpstr>SCRUM EXECUTION</vt:lpstr>
      <vt:lpstr>SCRUM EXECUTION (cont’)</vt:lpstr>
      <vt:lpstr>Project Planning</vt:lpstr>
      <vt:lpstr>Project Planning- Milestone (old)</vt:lpstr>
      <vt:lpstr>Project Planning- Milestone (updated)</vt:lpstr>
      <vt:lpstr>Project Planning</vt:lpstr>
      <vt:lpstr>Project Planning- High level Planning (updated)</vt:lpstr>
      <vt:lpstr>Product development stage</vt:lpstr>
      <vt:lpstr>Context/High level Requirement-Scope</vt:lpstr>
      <vt:lpstr>Product development stage</vt:lpstr>
      <vt:lpstr>Architecture drivers</vt:lpstr>
      <vt:lpstr>Product development stage</vt:lpstr>
      <vt:lpstr>Architecture rationale</vt:lpstr>
      <vt:lpstr>Architecture decision</vt:lpstr>
      <vt:lpstr>Architecture decision (cont’)</vt:lpstr>
      <vt:lpstr>Product development stage</vt:lpstr>
      <vt:lpstr>Architecture views-Physical</vt:lpstr>
      <vt:lpstr>Architecture views-Dynamic</vt:lpstr>
      <vt:lpstr>Architecture views-Static</vt:lpstr>
      <vt:lpstr>Product development stage</vt:lpstr>
      <vt:lpstr>Product backlog-Epics</vt:lpstr>
      <vt:lpstr>Product backlog-Feature</vt:lpstr>
      <vt:lpstr>Product backlog-User stories</vt:lpstr>
      <vt:lpstr>Product backlog-User stories(con’t)</vt:lpstr>
      <vt:lpstr>Product development stage</vt:lpstr>
      <vt:lpstr>Design UI</vt:lpstr>
      <vt:lpstr>Product development stage</vt:lpstr>
      <vt:lpstr>Design Database </vt:lpstr>
      <vt:lpstr>Project risk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WARM-UP MEETING</dc:title>
  <dc:creator>Thạch Nguyễn Bảo</dc:creator>
  <cp:lastModifiedBy>Nguyễn Bảo Thạch</cp:lastModifiedBy>
  <cp:revision>156</cp:revision>
  <dcterms:created xsi:type="dcterms:W3CDTF">2016-10-05T15:03:00Z</dcterms:created>
  <dcterms:modified xsi:type="dcterms:W3CDTF">2017-05-28T23:57:43Z</dcterms:modified>
</cp:coreProperties>
</file>